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0" y="7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612F-3C6F-46F3-BA32-15B2EAC1EA0A}" type="datetime1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4A56-D2B7-4F7D-8009-250C100F81E8}" type="datetime1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3F90-B3C4-451A-AAB2-91F48A7B63E7}" type="datetime1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B168-938A-404B-993A-65F9E91F0E6A}" type="datetime1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D998-A82C-490B-B162-2487F4364305}" type="datetime1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8A1B-8C20-4BA2-8475-176706D4E3FC}" type="datetime1">
              <a:rPr lang="en-US" smtClean="0"/>
              <a:t>9/14/2017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504D-C4A1-4BD5-9171-10D5ECD10DE6}" type="datetime1">
              <a:rPr lang="en-US" smtClean="0"/>
              <a:t>9/14/2017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9367-4F58-4907-BFA1-EDC6B596265E}" type="datetime1">
              <a:rPr lang="en-US" smtClean="0"/>
              <a:t>9/14/2017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D560-E7CE-4B89-B76A-C3C5420568A5}" type="datetime1">
              <a:rPr lang="en-US" smtClean="0"/>
              <a:t>9/14/2017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2FA86-A137-4A9B-A77F-A5A5E00A02D5}" type="datetime1">
              <a:rPr lang="en-US" smtClean="0"/>
              <a:t>9/14/2017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B-1CD9-4F1F-B7D9-8608D6FDBBD4}" type="datetime1">
              <a:rPr lang="en-US" smtClean="0"/>
              <a:t>9/14/2017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CFF4-9D72-44B4-9C1C-D2484346E29A}" type="datetime1">
              <a:rPr lang="en-US" smtClean="0"/>
              <a:t>9/14/2017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Physics of materials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2: Integrated Circuits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Boltzmann’s constant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Ideal gas law: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𝑁𝑘𝑇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Boltzmann’s constant: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Avogadro’s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=6.02×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23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Energy per temperature unit per mole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Boltzmann’s constant plays a key role in:</a:t>
            </a:r>
          </a:p>
          <a:p>
            <a:pPr lvl="1"/>
            <a:r>
              <a:rPr lang="en-US" dirty="0" smtClean="0"/>
              <a:t>device characteristics;</a:t>
            </a:r>
          </a:p>
          <a:p>
            <a:pPr lvl="1"/>
            <a:r>
              <a:rPr lang="en-US" dirty="0" smtClean="0"/>
              <a:t>leakage;</a:t>
            </a:r>
          </a:p>
          <a:p>
            <a:pPr lvl="1"/>
            <a:r>
              <a:rPr lang="en-US" dirty="0" smtClean="0"/>
              <a:t>Thermal behavior.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23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Temperature measures kinetic energy of modules.</a:t>
                </a:r>
              </a:p>
              <a:p>
                <a:r>
                  <a:rPr lang="en-US" dirty="0" smtClean="0"/>
                  <a:t>Two chambers separated by moveable piston.</a:t>
                </a:r>
              </a:p>
              <a:p>
                <a:pPr lvl="1"/>
                <a:r>
                  <a:rPr lang="en-US" dirty="0" smtClean="0"/>
                  <a:t>If average kinetic energies of molecules in two chambers is the same, they have the same temperature.</a:t>
                </a:r>
              </a:p>
              <a:p>
                <a:pPr lvl="1"/>
                <a:r>
                  <a:rPr lang="en-US" dirty="0" smtClean="0"/>
                  <a:t>At equal temperature, piston does not move.</a:t>
                </a:r>
              </a:p>
              <a:p>
                <a:r>
                  <a:rPr lang="en-US" b="0" dirty="0" smtClean="0"/>
                  <a:t>Mean </a:t>
                </a:r>
                <a:r>
                  <a:rPr lang="en-US" b="0" smtClean="0"/>
                  <a:t>molecular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𝐾𝐸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𝑘𝑇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118" t="-3081" r="-1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319951" y="2950105"/>
            <a:ext cx="273931" cy="25810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218457" y="2766644"/>
            <a:ext cx="1709383" cy="151756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927840" y="2766456"/>
            <a:ext cx="199694" cy="151756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207226" y="2973451"/>
            <a:ext cx="273931" cy="25810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746282" y="3360613"/>
            <a:ext cx="273931" cy="25810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472351" y="3733493"/>
            <a:ext cx="273931" cy="25810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207226" y="3719364"/>
            <a:ext cx="273931" cy="25810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9229028" y="2950935"/>
            <a:ext cx="434792" cy="409677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127534" y="2767475"/>
            <a:ext cx="1709383" cy="151756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9964536" y="2973451"/>
            <a:ext cx="434792" cy="409677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9446424" y="3514525"/>
            <a:ext cx="434792" cy="409677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0244107" y="3413882"/>
            <a:ext cx="434792" cy="409677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0026711" y="3823559"/>
            <a:ext cx="434792" cy="409677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8608329" y="2574764"/>
            <a:ext cx="838095" cy="79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1141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constants</a:t>
            </a:r>
          </a:p>
          <a:p>
            <a:r>
              <a:rPr lang="en-US" dirty="0" smtClean="0"/>
              <a:t>Metals</a:t>
            </a:r>
          </a:p>
          <a:p>
            <a:r>
              <a:rPr lang="en-US" dirty="0" smtClean="0"/>
              <a:t>Boltzmann’s constant and temperature</a:t>
            </a:r>
          </a:p>
          <a:p>
            <a:r>
              <a:rPr lang="en-US" dirty="0" smtClean="0"/>
              <a:t>Semiconductors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746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constants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831235311"/>
                  </p:ext>
                </p:extLst>
              </p:nvPr>
            </p:nvGraphicFramePr>
            <p:xfrm>
              <a:off x="838200" y="1825625"/>
              <a:ext cx="10515600" cy="385940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428067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2582333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3505200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22860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Constant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Symbol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Boltzmann’s constant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1.38×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−23</m:t>
                                    </m:r>
                                  </m:sup>
                                </m:sSup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𝐽</m:t>
                                    </m:r>
                                  </m:num>
                                  <m:den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𝐾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Charge of an electron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𝑞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1.6×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−19</m:t>
                                    </m:r>
                                  </m:sup>
                                </m:sSup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Thermal voltage @ 300K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𝑘𝑇</m:t>
                                    </m:r>
                                  </m:num>
                                  <m:den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0.026 </m:t>
                                </m:r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Permittivity of free space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8.854×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−14</m:t>
                                    </m:r>
                                  </m:sup>
                                </m:sSup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𝐹</m:t>
                                    </m:r>
                                  </m:num>
                                  <m:den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𝑐𝑚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Permittivity of silicon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𝑆𝑖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11.68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=1.03×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−12</m:t>
                                    </m:r>
                                  </m:sup>
                                </m:sSup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𝐹</m:t>
                                    </m:r>
                                  </m:num>
                                  <m:den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𝑐𝑚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Permittivity of SiO</a:t>
                          </a:r>
                          <a:r>
                            <a:rPr lang="en-US" sz="1600" baseline="-25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𝑜𝑥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3.9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=3.45×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−13</m:t>
                                    </m:r>
                                  </m:sup>
                                </m:sSup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𝐹</m:t>
                                    </m:r>
                                  </m:num>
                                  <m:den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𝑐𝑚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Concentration of carriers in intrinsic silicon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1.45×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sup>
                                </m:sSup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𝐶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𝑐𝑚</m:t>
                                        </m:r>
                                      </m:e>
                                      <m:sup>
                                        <m:r>
                                          <a:rPr lang="en-US" sz="1600" i="1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Silicon effective density of states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=3.2×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19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𝑐𝑚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=1.8×</m:t>
                                </m:r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19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𝑐𝑚</m:t>
                                    </m:r>
                                  </m:e>
                                  <m:sup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Silicon band gap @ 300K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1.12 </m:t>
                                </m:r>
                                <m:r>
                                  <a:rPr lang="en-US" sz="16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𝑒𝑉</m:t>
                                </m:r>
                              </m:oMath>
                            </m:oMathPara>
                          </a14:m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831235311"/>
                  </p:ext>
                </p:extLst>
              </p:nvPr>
            </p:nvGraphicFramePr>
            <p:xfrm>
              <a:off x="838200" y="1825625"/>
              <a:ext cx="10515600" cy="385940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428067"/>
                    <a:gridCol w="2582333"/>
                    <a:gridCol w="3505200"/>
                  </a:tblGrid>
                  <a:tr h="370840">
                    <a:tc>
                      <a:txBody>
                        <a:bodyPr/>
                        <a:lstStyle/>
                        <a:p>
                          <a:pPr marL="22860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Constant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Symbol</a:t>
                          </a:r>
                          <a:endParaRPr lang="en-US" sz="16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b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Boltzmann’s constant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71698" t="-114754" r="-136557" b="-8426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348" t="-114754" r="-696" b="-842623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Charge of an electron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71698" t="-214754" r="-136557" b="-7426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348" t="-214754" r="-696" b="-742623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Thermal voltage @ 300K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71698" t="-314754" r="-136557" b="-6426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348" t="-314754" r="-696" b="-642623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Permittivity of free space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71698" t="-414754" r="-136557" b="-5426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348" t="-414754" r="-696" b="-542623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Permittivity of silicon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71698" t="-514754" r="-136557" b="-4426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348" t="-514754" r="-696" b="-442623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Permittivity of SiO</a:t>
                          </a:r>
                          <a:r>
                            <a:rPr lang="en-US" sz="1600" baseline="-250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en-US" sz="16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71698" t="-625000" r="-136557" b="-3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348" t="-625000" r="-696" b="-35000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Concentration of carriers in intrinsic silicon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71698" t="-713115" r="-136557" b="-2442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348" t="-713115" r="-696" b="-244262"/>
                          </a:stretch>
                        </a:blipFill>
                      </a:tcPr>
                    </a:tc>
                  </a:tr>
                  <a:tr h="521843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Silicon effective density of states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71698" t="-576744" r="-136557" b="-732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348" t="-576744" r="-696" b="-73256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Silicon band gap @ 300K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71698" t="-954098" r="-136557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200348" t="-954098" r="-696" b="-327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232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Electrons in materials occupy bands.</a:t>
            </a:r>
          </a:p>
          <a:p>
            <a:r>
              <a:rPr lang="en-US" dirty="0" smtClean="0"/>
              <a:t>Upper bands in metal:</a:t>
            </a:r>
          </a:p>
          <a:p>
            <a:pPr lvl="1"/>
            <a:r>
              <a:rPr lang="en-US" dirty="0" smtClean="0"/>
              <a:t>Conduction band is highest.</a:t>
            </a:r>
          </a:p>
          <a:p>
            <a:pPr lvl="1"/>
            <a:r>
              <a:rPr lang="en-US" dirty="0" smtClean="0"/>
              <a:t>Valence band is closer to nucleus.</a:t>
            </a:r>
          </a:p>
          <a:p>
            <a:r>
              <a:rPr lang="en-US" dirty="0" smtClean="0"/>
              <a:t>Electrons require more energy to reach higher bands.</a:t>
            </a:r>
          </a:p>
          <a:p>
            <a:r>
              <a:rPr lang="en-US" dirty="0" smtClean="0"/>
              <a:t>Electrons in higher bands are less closely tied to the nucleus.</a:t>
            </a:r>
          </a:p>
          <a:p>
            <a:r>
              <a:rPr lang="en-US" dirty="0" smtClean="0"/>
              <a:t>In metals, conduction band meets valence band.</a:t>
            </a:r>
          </a:p>
          <a:p>
            <a:pPr lvl="1"/>
            <a:r>
              <a:rPr lang="en-US" dirty="0" smtClean="0"/>
              <a:t>Electrons can be easily promoted to conduction band.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41167" y="3467100"/>
            <a:ext cx="3077633" cy="1357656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valence band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41167" y="2628900"/>
            <a:ext cx="3077633" cy="83820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conduction band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7641167" y="2628900"/>
            <a:ext cx="4800600" cy="0"/>
          </a:xfrm>
          <a:prstGeom prst="line">
            <a:avLst/>
          </a:prstGeom>
          <a:ln>
            <a:noFill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7245951" y="2628900"/>
            <a:ext cx="0" cy="2209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16716" y="3666992"/>
            <a:ext cx="827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022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walks and mobility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Electrons follow random walks as they move and collide with atoms.</a:t>
                </a:r>
              </a:p>
              <a:p>
                <a:r>
                  <a:rPr lang="en-US" dirty="0" smtClean="0"/>
                  <a:t>Mobility is ratio </a:t>
                </a:r>
                <a:r>
                  <a:rPr lang="en-US" smtClean="0"/>
                  <a:t>between charge * average </a:t>
                </a:r>
                <a:r>
                  <a:rPr lang="en-US" dirty="0" smtClean="0"/>
                  <a:t>time between collisions and mass of electron: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𝜏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Average net motion of electrons is 0 under equilibrium.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486240" y="2317397"/>
            <a:ext cx="830729" cy="78274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892720" y="3164039"/>
            <a:ext cx="830729" cy="78274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979057" y="2174271"/>
            <a:ext cx="830729" cy="78274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758456" y="3882886"/>
            <a:ext cx="830729" cy="78274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0076623" y="4921862"/>
            <a:ext cx="830729" cy="78274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284044" y="2496369"/>
            <a:ext cx="416046" cy="39201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1" idx="5"/>
            <a:endCxn id="7" idx="0"/>
          </p:cNvCxnSpPr>
          <p:nvPr/>
        </p:nvCxnSpPr>
        <p:spPr>
          <a:xfrm>
            <a:off x="8639161" y="2830974"/>
            <a:ext cx="668924" cy="3330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0"/>
            <a:endCxn id="8" idx="3"/>
          </p:cNvCxnSpPr>
          <p:nvPr/>
        </p:nvCxnSpPr>
        <p:spPr>
          <a:xfrm flipV="1">
            <a:off x="9308085" y="2842385"/>
            <a:ext cx="792629" cy="3216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</p:cNvCxnSpPr>
          <p:nvPr/>
        </p:nvCxnSpPr>
        <p:spPr>
          <a:xfrm>
            <a:off x="10100714" y="2842385"/>
            <a:ext cx="391274" cy="20794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0" idx="0"/>
            <a:endCxn id="9" idx="6"/>
          </p:cNvCxnSpPr>
          <p:nvPr/>
        </p:nvCxnSpPr>
        <p:spPr>
          <a:xfrm flipH="1" flipV="1">
            <a:off x="8589185" y="4274258"/>
            <a:ext cx="1902803" cy="6476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848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walks in electric fields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Drift: applied electric field biases movement of electrons.</a:t>
                </a:r>
              </a:p>
              <a:p>
                <a:r>
                  <a:rPr lang="en-US" dirty="0" smtClean="0"/>
                  <a:t>Drift velocity: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𝑑𝑟𝑖𝑓𝑡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=ℇ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𝜏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Force on electrons from electric field: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ℇ=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𝑞𝑉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𝑙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Drift velocity in terms of mobility: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𝑑𝑟𝑖𝑓𝑡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ℇ=</m:t>
                    </m:r>
                    <m:r>
                      <a:rPr lang="en-US" i="1"/>
                      <m:t>𝜇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𝑉</m:t>
                        </m:r>
                      </m:num>
                      <m:den>
                        <m:r>
                          <a:rPr lang="en-US" i="1"/>
                          <m:t>𝑙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882" t="-2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311090" y="2729503"/>
            <a:ext cx="830729" cy="78274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717570" y="3576145"/>
            <a:ext cx="830729" cy="78274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9803907" y="2586377"/>
            <a:ext cx="830729" cy="78274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583306" y="4294992"/>
            <a:ext cx="830729" cy="78274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9236775" y="5077736"/>
            <a:ext cx="830729" cy="78274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8371117" y="2815437"/>
            <a:ext cx="416046" cy="39201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4" idx="6"/>
            <a:endCxn id="11" idx="2"/>
          </p:cNvCxnSpPr>
          <p:nvPr/>
        </p:nvCxnSpPr>
        <p:spPr>
          <a:xfrm flipV="1">
            <a:off x="8787163" y="2977749"/>
            <a:ext cx="1016744" cy="3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1" idx="2"/>
            <a:endCxn id="13" idx="7"/>
          </p:cNvCxnSpPr>
          <p:nvPr/>
        </p:nvCxnSpPr>
        <p:spPr>
          <a:xfrm>
            <a:off x="9803907" y="2977749"/>
            <a:ext cx="141940" cy="22146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9956307" y="4687006"/>
            <a:ext cx="911687" cy="5053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8509256" y="1772643"/>
            <a:ext cx="0" cy="4543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573675" y="1772642"/>
            <a:ext cx="297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4" idx="6"/>
            <a:endCxn id="11" idx="3"/>
          </p:cNvCxnSpPr>
          <p:nvPr/>
        </p:nvCxnSpPr>
        <p:spPr>
          <a:xfrm>
            <a:off x="8787163" y="3011444"/>
            <a:ext cx="1138401" cy="24304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3" idx="1"/>
          </p:cNvCxnSpPr>
          <p:nvPr/>
        </p:nvCxnSpPr>
        <p:spPr>
          <a:xfrm flipH="1">
            <a:off x="9358432" y="3252566"/>
            <a:ext cx="570533" cy="193980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3" idx="1"/>
          </p:cNvCxnSpPr>
          <p:nvPr/>
        </p:nvCxnSpPr>
        <p:spPr>
          <a:xfrm flipH="1">
            <a:off x="8232030" y="5192366"/>
            <a:ext cx="1126402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88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Resistance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Block of material with length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 smtClean="0"/>
                  <a:t>, area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Current: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𝑑𝑟𝑖𝑓𝑡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/>
                      <m:t>𝜇</m:t>
                    </m:r>
                    <m:r>
                      <a:rPr lang="en-US" i="1"/>
                      <m:t>𝑞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𝑛</m:t>
                        </m:r>
                      </m:e>
                      <m:sub>
                        <m:r>
                          <a:rPr lang="en-US" i="1"/>
                          <m:t>𝑖</m:t>
                        </m:r>
                      </m:sub>
                    </m:sSub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𝐴</m:t>
                        </m:r>
                      </m:num>
                      <m:den>
                        <m:r>
                          <a:rPr lang="en-US" i="1"/>
                          <m:t>𝑙</m:t>
                        </m:r>
                      </m:den>
                    </m:f>
                    <m:r>
                      <a:rPr lang="en-US" i="1"/>
                      <m:t>𝑉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Resistance: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/>
                      <m:t>𝜇</m:t>
                    </m:r>
                    <m:r>
                      <a:rPr lang="en-US" i="1"/>
                      <m:t>𝑞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𝑛</m:t>
                        </m:r>
                      </m:e>
                      <m:sub>
                        <m:r>
                          <a:rPr lang="en-US" i="1"/>
                          <m:t>𝑖</m:t>
                        </m:r>
                      </m:sub>
                    </m:sSub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𝐴</m:t>
                        </m:r>
                      </m:num>
                      <m:den>
                        <m:r>
                          <a:rPr lang="en-US" i="1"/>
                          <m:t>𝑙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492722" y="1618948"/>
            <a:ext cx="5377544" cy="41510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925962" y="4216613"/>
            <a:ext cx="799819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164152" y="3847281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119827" y="1903338"/>
            <a:ext cx="8068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area 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701030" y="806374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voltage V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7421639" y="2801861"/>
            <a:ext cx="2032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799010" y="4115404"/>
            <a:ext cx="2032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0745410" y="2972404"/>
            <a:ext cx="2032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0513182" y="4351261"/>
            <a:ext cx="2032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0759925" y="1764092"/>
            <a:ext cx="2032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378097" y="4826604"/>
            <a:ext cx="2032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522581" y="4757661"/>
            <a:ext cx="203200" cy="20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256559" y="3383105"/>
            <a:ext cx="885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carriers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8658020" y="2972404"/>
            <a:ext cx="128451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577235" y="2473226"/>
            <a:ext cx="1502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electric field E</a:t>
            </a:r>
            <a:endParaRPr lang="en-US" dirty="0"/>
          </a:p>
        </p:txBody>
      </p:sp>
      <p:sp>
        <p:nvSpPr>
          <p:cNvPr id="24" name="Right Triangle 23"/>
          <p:cNvSpPr/>
          <p:nvPr/>
        </p:nvSpPr>
        <p:spPr>
          <a:xfrm>
            <a:off x="6492722" y="1077900"/>
            <a:ext cx="5377544" cy="425375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1702406" y="1618948"/>
            <a:ext cx="167860" cy="415108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489152" y="1618947"/>
            <a:ext cx="167860" cy="415108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6657012" y="2146880"/>
            <a:ext cx="469352" cy="2888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246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Resistivity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Resistance depends on the shape of the material.</a:t>
                </a:r>
              </a:p>
              <a:p>
                <a:r>
                  <a:rPr lang="en-US" dirty="0" smtClean="0"/>
                  <a:t>Resistivity is a basic physical property of the material.</a:t>
                </a:r>
              </a:p>
              <a:p>
                <a:pPr lvl="1"/>
                <a:r>
                  <a:rPr lang="en-US" dirty="0" smtClean="0"/>
                  <a:t>Units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</m:t>
                        </m:r>
                      </m:num>
                      <m:den>
                        <m:r>
                          <a:rPr lang="en-US" i="1"/>
                          <m:t>𝜇</m:t>
                        </m:r>
                        <m:r>
                          <a:rPr lang="en-US" i="1"/>
                          <m:t>𝑞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𝑛</m:t>
                            </m:r>
                          </m:e>
                          <m:sub>
                            <m:r>
                              <a:rPr lang="en-US" i="1"/>
                              <m:t>𝑖</m:t>
                            </m:r>
                          </m:sub>
                        </m:sSub>
                      </m:den>
                    </m:f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𝑚</m:t>
                            </m:r>
                          </m:e>
                          <m:sub>
                            <m:r>
                              <a:rPr lang="en-US" i="1"/>
                              <m:t>𝑒</m:t>
                            </m:r>
                          </m:sub>
                        </m:sSub>
                      </m:num>
                      <m:den>
                        <m:r>
                          <a:rPr lang="en-US" i="1"/>
                          <m:t>𝜏</m:t>
                        </m:r>
                        <m:r>
                          <a:rPr lang="en-US" i="1"/>
                          <m:t>𝑞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𝑛</m:t>
                            </m:r>
                          </m:e>
                          <m:sub>
                            <m:r>
                              <a:rPr lang="en-US" i="1"/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Conductivity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Resistance in terms of resistivity: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𝑙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r>
                  <a:rPr lang="en-US" dirty="0" smtClean="0"/>
                  <a:t>,</a:t>
                </a:r>
                <a:endParaRPr lang="en-US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68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and temperature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Kinetic theory of gases is a useful model for behavior of electrons.</a:t>
                </a:r>
              </a:p>
              <a:p>
                <a:r>
                  <a:rPr lang="en-US" dirty="0" smtClean="0"/>
                  <a:t>Density of gas molecules (or electrons) as a function of height: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𝑑𝑛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𝑑h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𝑚𝑔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𝑘𝑇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Particle density is an exponential function of height: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𝑚𝑔h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𝑘𝑇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This exponential form appears in many useful equations.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714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459</Words>
  <Application>Microsoft Office PowerPoint</Application>
  <PresentationFormat>Widescreen</PresentationFormat>
  <Paragraphs>121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Office Theme</vt:lpstr>
      <vt:lpstr>Physics of materials</vt:lpstr>
      <vt:lpstr>Topics</vt:lpstr>
      <vt:lpstr>Physical constants</vt:lpstr>
      <vt:lpstr>Metals</vt:lpstr>
      <vt:lpstr>Random walks and mobility</vt:lpstr>
      <vt:lpstr>Random walks in electric fields</vt:lpstr>
      <vt:lpstr>Resistance</vt:lpstr>
      <vt:lpstr>Resistivity</vt:lpstr>
      <vt:lpstr>Energy and temperature</vt:lpstr>
      <vt:lpstr>Boltzmann’s constant</vt:lpstr>
      <vt:lpstr>Temperature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 Wolf</cp:lastModifiedBy>
  <cp:revision>16</cp:revision>
  <dcterms:created xsi:type="dcterms:W3CDTF">2016-05-14T01:06:14Z</dcterms:created>
  <dcterms:modified xsi:type="dcterms:W3CDTF">2017-09-14T23:06:57Z</dcterms:modified>
</cp:coreProperties>
</file>